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74" r:id="rId4"/>
    <p:sldId id="259" r:id="rId5"/>
    <p:sldId id="260" r:id="rId6"/>
    <p:sldId id="261" r:id="rId7"/>
    <p:sldId id="262" r:id="rId8"/>
    <p:sldId id="272" r:id="rId9"/>
    <p:sldId id="273" r:id="rId10"/>
    <p:sldId id="276" r:id="rId11"/>
    <p:sldId id="267" r:id="rId12"/>
    <p:sldId id="268" r:id="rId13"/>
    <p:sldId id="270" r:id="rId14"/>
    <p:sldId id="275" r:id="rId15"/>
    <p:sldId id="266" r:id="rId16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  <a:srgbClr val="008000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43" autoAdjust="0"/>
    <p:restoredTop sz="94652" autoAdjust="0"/>
  </p:normalViewPr>
  <p:slideViewPr>
    <p:cSldViewPr>
      <p:cViewPr varScale="1">
        <p:scale>
          <a:sx n="102" d="100"/>
          <a:sy n="102" d="100"/>
        </p:scale>
        <p:origin x="342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F02572-548E-4D98-A304-DA2A45008C7A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18900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00E05E-8813-41B2-9046-3ABB75AE570A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96300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5A451D-A7C6-4D60-8CFF-B08F9D20AEC3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6494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B3E70A-12BF-4F76-AC3C-415531885895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232850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357A77-EEC5-4E68-B28B-6663551DD0CA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08983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5C11CC-81A4-45B0-98D0-79296FEEE978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4295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FE17B5-407E-47F4-8689-55309989D0BE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4275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DC904-D72D-4848-BCA6-F9CDC09F7BB8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6028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17D483-6F28-4268-8413-255C1B10557D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923035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4138F0-53A0-42EF-9BB1-7DBAC607D280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544711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4171D3-3261-41A5-B120-D8C5AEC0B183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79583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0815608-588A-43C1-8C16-229B11B87FED}" type="slidenum">
              <a:rPr lang="es-ES"/>
              <a:pPr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>
          <a:xfrm>
            <a:off x="3714744" y="4857760"/>
            <a:ext cx="5248034" cy="662881"/>
          </a:xfrm>
          <a:prstGeom prst="roundRect">
            <a:avLst>
              <a:gd name="adj" fmla="val 6387"/>
            </a:avLst>
          </a:prstGeom>
          <a:solidFill>
            <a:schemeClr val="accent5">
              <a:alpha val="24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rgbClr val="00CC00"/>
                </a:solidFill>
                <a:cs typeface="FreesiaUPC" pitchFamily="34" charset="-34"/>
              </a:rPr>
              <a:t>Воспитатель: </a:t>
            </a:r>
            <a:r>
              <a:rPr lang="ru-RU" b="1" dirty="0" err="1" smtClean="0">
                <a:solidFill>
                  <a:srgbClr val="00CC00"/>
                </a:solidFill>
                <a:cs typeface="FreesiaUPC" pitchFamily="34" charset="-34"/>
              </a:rPr>
              <a:t>Левагина</a:t>
            </a:r>
            <a:r>
              <a:rPr lang="ru-RU" b="1" dirty="0" smtClean="0">
                <a:solidFill>
                  <a:srgbClr val="00CC00"/>
                </a:solidFill>
                <a:cs typeface="FreesiaUPC" pitchFamily="34" charset="-34"/>
              </a:rPr>
              <a:t> </a:t>
            </a:r>
            <a:r>
              <a:rPr lang="ru-RU" b="1" dirty="0" smtClean="0">
                <a:solidFill>
                  <a:srgbClr val="00CC00"/>
                </a:solidFill>
                <a:cs typeface="FreesiaUPC" pitchFamily="34" charset="-34"/>
              </a:rPr>
              <a:t>Людмила Владимировна</a:t>
            </a:r>
            <a:endParaRPr lang="ru-RU" b="1" dirty="0">
              <a:solidFill>
                <a:srgbClr val="00CC00"/>
              </a:solidFill>
              <a:cs typeface="FreesiaUPC" pitchFamily="34" charset="-34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42976" y="571479"/>
            <a:ext cx="698477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66FF33">
                        <a:shade val="30000"/>
                        <a:satMod val="115000"/>
                      </a:srgbClr>
                    </a:gs>
                    <a:gs pos="50000">
                      <a:srgbClr val="66FF33">
                        <a:shade val="67500"/>
                        <a:satMod val="115000"/>
                      </a:srgbClr>
                    </a:gs>
                    <a:gs pos="100000">
                      <a:srgbClr val="66FF33">
                        <a:shade val="100000"/>
                        <a:satMod val="115000"/>
                      </a:srgbClr>
                    </a:gs>
                  </a:gsLst>
                  <a:lin ang="18900000" scaled="1"/>
                  <a:tileRect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Педагогический проект </a:t>
            </a:r>
          </a:p>
          <a:p>
            <a:pPr algn="ctr"/>
            <a:r>
              <a:rPr lang="ru-RU" sz="40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66FF33">
                        <a:shade val="30000"/>
                        <a:satMod val="115000"/>
                      </a:srgbClr>
                    </a:gs>
                    <a:gs pos="50000">
                      <a:srgbClr val="66FF33">
                        <a:shade val="67500"/>
                        <a:satMod val="115000"/>
                      </a:srgbClr>
                    </a:gs>
                    <a:gs pos="100000">
                      <a:srgbClr val="66FF33">
                        <a:shade val="100000"/>
                        <a:satMod val="115000"/>
                      </a:srgbClr>
                    </a:gs>
                  </a:gsLst>
                  <a:lin ang="18900000" scaled="1"/>
                  <a:tileRect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«Семейный клуб </a:t>
            </a:r>
            <a:r>
              <a:rPr lang="ru-RU" sz="40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66FF33">
                        <a:shade val="30000"/>
                        <a:satMod val="115000"/>
                      </a:srgbClr>
                    </a:gs>
                    <a:gs pos="50000">
                      <a:srgbClr val="66FF33">
                        <a:shade val="67500"/>
                        <a:satMod val="115000"/>
                      </a:srgbClr>
                    </a:gs>
                    <a:gs pos="100000">
                      <a:srgbClr val="66FF33">
                        <a:shade val="100000"/>
                        <a:satMod val="115000"/>
                      </a:srgbClr>
                    </a:gs>
                  </a:gsLst>
                  <a:lin ang="18900000" scaled="1"/>
                  <a:tileRect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«Счастливая семья»</a:t>
            </a:r>
            <a:endParaRPr lang="ru-RU" sz="40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 flip="none" rotWithShape="1">
                <a:gsLst>
                  <a:gs pos="0">
                    <a:srgbClr val="66FF33">
                      <a:shade val="30000"/>
                      <a:satMod val="115000"/>
                    </a:srgbClr>
                  </a:gs>
                  <a:gs pos="50000">
                    <a:srgbClr val="66FF33">
                      <a:shade val="67500"/>
                      <a:satMod val="115000"/>
                    </a:srgbClr>
                  </a:gs>
                  <a:gs pos="100000">
                    <a:srgbClr val="66FF33">
                      <a:shade val="100000"/>
                      <a:satMod val="115000"/>
                    </a:srgbClr>
                  </a:gs>
                </a:gsLst>
                <a:lin ang="18900000" scaled="1"/>
                <a:tileRect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85852" y="0"/>
            <a:ext cx="69847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66FF33">
                        <a:shade val="30000"/>
                        <a:satMod val="115000"/>
                      </a:srgbClr>
                    </a:gs>
                    <a:gs pos="50000">
                      <a:srgbClr val="66FF33">
                        <a:shade val="67500"/>
                        <a:satMod val="115000"/>
                      </a:srgbClr>
                    </a:gs>
                    <a:gs pos="100000">
                      <a:srgbClr val="66FF33">
                        <a:shade val="100000"/>
                        <a:satMod val="115000"/>
                      </a:srgbClr>
                    </a:gs>
                  </a:gsLst>
                  <a:lin ang="18900000" scaled="1"/>
                  <a:tileRect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Актуальность проекта</a:t>
            </a:r>
            <a:endParaRPr lang="ru-RU" sz="40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 flip="none" rotWithShape="1">
                <a:gsLst>
                  <a:gs pos="0">
                    <a:srgbClr val="66FF33">
                      <a:shade val="30000"/>
                      <a:satMod val="115000"/>
                    </a:srgbClr>
                  </a:gs>
                  <a:gs pos="50000">
                    <a:srgbClr val="66FF33">
                      <a:shade val="67500"/>
                      <a:satMod val="115000"/>
                    </a:srgbClr>
                  </a:gs>
                  <a:gs pos="100000">
                    <a:srgbClr val="66FF33">
                      <a:shade val="100000"/>
                      <a:satMod val="115000"/>
                    </a:srgbClr>
                  </a:gs>
                </a:gsLst>
                <a:lin ang="18900000" scaled="1"/>
                <a:tileRect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357158" y="3857628"/>
            <a:ext cx="8229600" cy="1143000"/>
          </a:xfrm>
        </p:spPr>
        <p:txBody>
          <a:bodyPr/>
          <a:lstStyle/>
          <a:p>
            <a:pPr algn="just"/>
            <a:r>
              <a:rPr lang="ru-RU" sz="2700" dirty="0" smtClean="0"/>
              <a:t>     Согласно позиции Л.С. </a:t>
            </a:r>
            <a:r>
              <a:rPr lang="ru-RU" sz="2700" dirty="0" err="1" smtClean="0"/>
              <a:t>Выготского</a:t>
            </a:r>
            <a:r>
              <a:rPr lang="ru-RU" sz="2700" dirty="0" smtClean="0"/>
              <a:t> – «социальный мир и окружающие взрослые являются органически необходимым условием его человеческого развития. Ребенок не может жить и развиваться вне общества, он изначально включен в общественные отношения, и чем младше ребенок, тем более социальным существом он является». Так роль общения с взрослым выдвигается на первый план. А самым важным для ребенка является общение с самыми близкими взрослыми - семьей. </a:t>
            </a:r>
            <a:br>
              <a:rPr lang="ru-RU" sz="2700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700" dirty="0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496"/>
            <a:ext cx="8229600" cy="1143000"/>
          </a:xfrm>
        </p:spPr>
        <p:txBody>
          <a:bodyPr/>
          <a:lstStyle/>
          <a:p>
            <a:pPr algn="just"/>
            <a:r>
              <a:rPr lang="ru-RU" dirty="0" smtClean="0"/>
              <a:t>   </a:t>
            </a:r>
            <a:r>
              <a:rPr lang="ru-RU" sz="2400" dirty="0" smtClean="0"/>
              <a:t>Сотрудничество с родителями в дошкольном образовательном учреждении (далее –ДОУ) – это процесс многоуровневый и сложный. Чтобы выйти на высокий уровень сотрудничества образовательного учреждения необходимо создать для этого необходимые условия. Одним из условий эффективного сотрудничества является активная жизненная позиция, как педагога, так и  родителей. Для её стимулирования воспитателем и специалистами ДОУ используются различные формы работы (туристические походы, образовательный терренкур (игры на территории детского сада), туристические викторины, </a:t>
            </a:r>
            <a:r>
              <a:rPr lang="ru-RU" sz="2400" dirty="0" err="1" smtClean="0"/>
              <a:t>квесты</a:t>
            </a:r>
            <a:r>
              <a:rPr lang="ru-RU" sz="2400" dirty="0" smtClean="0"/>
              <a:t>, интерактивные карты и т.д.) </a:t>
            </a:r>
            <a:br>
              <a:rPr lang="ru-RU" sz="2400" dirty="0" smtClean="0"/>
            </a:br>
            <a:r>
              <a:rPr lang="ru-RU" sz="2400" dirty="0" smtClean="0"/>
              <a:t>     Таким образом, возникла идея создания семейного </a:t>
            </a:r>
            <a:r>
              <a:rPr lang="ru-RU" sz="2400" dirty="0" smtClean="0"/>
              <a:t>клуба.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0"/>
            <a:ext cx="7772400" cy="1470025"/>
          </a:xfrm>
        </p:spPr>
        <p:txBody>
          <a:bodyPr/>
          <a:lstStyle/>
          <a:p>
            <a:r>
              <a:rPr lang="ru-RU" b="1" dirty="0" smtClean="0">
                <a:ln>
                  <a:solidFill>
                    <a:srgbClr val="66FF33"/>
                  </a:solidFill>
                </a:ln>
                <a:solidFill>
                  <a:srgbClr val="00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Цель и задачи проекта:</a:t>
            </a:r>
            <a:endParaRPr lang="ru-RU" b="1" dirty="0">
              <a:ln>
                <a:solidFill>
                  <a:srgbClr val="66FF33"/>
                </a:solidFill>
              </a:ln>
              <a:solidFill>
                <a:srgbClr val="00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Подзаголовок 13"/>
          <p:cNvSpPr>
            <a:spLocks noGrp="1"/>
          </p:cNvSpPr>
          <p:nvPr>
            <p:ph type="subTitle" idx="1"/>
          </p:nvPr>
        </p:nvSpPr>
        <p:spPr>
          <a:xfrm>
            <a:off x="285720" y="1357298"/>
            <a:ext cx="8501122" cy="5143536"/>
          </a:xfrm>
        </p:spPr>
        <p:txBody>
          <a:bodyPr/>
          <a:lstStyle/>
          <a:p>
            <a:pPr algn="just"/>
            <a:r>
              <a:rPr lang="ru-RU" sz="2400" b="1" dirty="0" smtClean="0"/>
              <a:t>Цель: </a:t>
            </a:r>
            <a:r>
              <a:rPr lang="ru-RU" sz="2400" dirty="0" smtClean="0"/>
              <a:t>Организация взаимодействия и сотрудничества ДОУ и семьи средствами </a:t>
            </a:r>
            <a:r>
              <a:rPr lang="ru-RU" sz="2400" dirty="0" err="1" smtClean="0"/>
              <a:t>туристско</a:t>
            </a:r>
            <a:r>
              <a:rPr lang="ru-RU" sz="2400" dirty="0" smtClean="0"/>
              <a:t> – краеведческой деятельности.</a:t>
            </a:r>
          </a:p>
          <a:p>
            <a:pPr algn="just"/>
            <a:r>
              <a:rPr lang="ru-RU" sz="1800" b="1" dirty="0" smtClean="0"/>
              <a:t>Задачи:</a:t>
            </a:r>
            <a:endParaRPr lang="ru-RU" sz="1800" dirty="0" smtClean="0"/>
          </a:p>
          <a:p>
            <a:pPr lvl="0" algn="just" fontAlgn="t">
              <a:buFont typeface="Arial" pitchFamily="34" charset="0"/>
              <a:buChar char="•"/>
            </a:pPr>
            <a:r>
              <a:rPr lang="ru-RU" sz="1800" dirty="0" smtClean="0"/>
              <a:t>повышение уровня личностной комфортности детей и взрослых в семье и ДОУ;</a:t>
            </a:r>
          </a:p>
          <a:p>
            <a:pPr lvl="0" algn="just" fontAlgn="t">
              <a:buFont typeface="Arial" pitchFamily="34" charset="0"/>
              <a:buChar char="•"/>
            </a:pPr>
            <a:r>
              <a:rPr lang="ru-RU" sz="1800" dirty="0" smtClean="0"/>
              <a:t>формирование позитивного опыта семейного воспитания;</a:t>
            </a:r>
          </a:p>
          <a:p>
            <a:pPr lvl="0" algn="just" fontAlgn="t">
              <a:buFont typeface="Arial" pitchFamily="34" charset="0"/>
              <a:buChar char="•"/>
            </a:pPr>
            <a:r>
              <a:rPr lang="ru-RU" sz="1800" dirty="0" smtClean="0"/>
              <a:t>повышение педагогической компетентности взрослых участников проекта;</a:t>
            </a:r>
          </a:p>
          <a:p>
            <a:pPr lvl="0" algn="just" fontAlgn="t">
              <a:buFont typeface="Arial" pitchFamily="34" charset="0"/>
              <a:buChar char="•"/>
            </a:pPr>
            <a:r>
              <a:rPr lang="ru-RU" sz="1800" dirty="0" smtClean="0"/>
              <a:t>снятие затруднений в детско-родительских отношениях;</a:t>
            </a:r>
          </a:p>
          <a:p>
            <a:pPr lvl="0" algn="just" fontAlgn="t">
              <a:buFont typeface="Arial" pitchFamily="34" charset="0"/>
              <a:buChar char="•"/>
            </a:pPr>
            <a:r>
              <a:rPr lang="ru-RU" sz="1800" dirty="0" smtClean="0"/>
              <a:t>пропаганда здорового образа жизни;</a:t>
            </a:r>
          </a:p>
          <a:p>
            <a:pPr lvl="0" algn="just" fontAlgn="t">
              <a:buFont typeface="Arial" pitchFamily="34" charset="0"/>
              <a:buChar char="•"/>
            </a:pPr>
            <a:r>
              <a:rPr lang="ru-RU" sz="1800" dirty="0" smtClean="0"/>
              <a:t>развитие сотрудничества с различным социальными институтами, структурами, государственными и общественными организациями;</a:t>
            </a:r>
          </a:p>
          <a:p>
            <a:pPr lvl="0" algn="just" fontAlgn="t">
              <a:buFont typeface="Arial" pitchFamily="34" charset="0"/>
              <a:buChar char="•"/>
            </a:pPr>
            <a:r>
              <a:rPr lang="ru-RU" sz="1800" dirty="0" smtClean="0"/>
              <a:t>формирование осознано – правильное отношение к природным явлениям и объектам;</a:t>
            </a:r>
          </a:p>
          <a:p>
            <a:pPr lvl="0" algn="just" fontAlgn="t">
              <a:buFont typeface="Arial" pitchFamily="34" charset="0"/>
              <a:buChar char="•"/>
            </a:pPr>
            <a:r>
              <a:rPr lang="ru-RU" sz="1800" dirty="0" smtClean="0"/>
              <a:t>формирование знания и умения юных туристов – краеведов.</a:t>
            </a:r>
          </a:p>
          <a:p>
            <a:pPr algn="just">
              <a:buFont typeface="Arial" pitchFamily="34" charset="0"/>
              <a:buChar char="•"/>
            </a:pPr>
            <a:endParaRPr lang="ru-RU" sz="1800" dirty="0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00042"/>
            <a:ext cx="8229600" cy="1143000"/>
          </a:xfrm>
        </p:spPr>
        <p:txBody>
          <a:bodyPr/>
          <a:lstStyle/>
          <a:p>
            <a:r>
              <a:rPr lang="ru-RU" dirty="0" smtClean="0">
                <a:ln>
                  <a:solidFill>
                    <a:srgbClr val="66FF33"/>
                  </a:solidFill>
                </a:ln>
                <a:solidFill>
                  <a:srgbClr val="00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Сущность семейного клуба </a:t>
            </a:r>
            <a:r>
              <a:rPr lang="ru-RU" dirty="0" smtClean="0">
                <a:ln>
                  <a:solidFill>
                    <a:srgbClr val="66FF33"/>
                  </a:solidFill>
                </a:ln>
                <a:solidFill>
                  <a:srgbClr val="00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«Счастливая семья» </a:t>
            </a:r>
            <a:r>
              <a:rPr lang="ru-RU" dirty="0" smtClean="0">
                <a:ln>
                  <a:solidFill>
                    <a:srgbClr val="66FF33"/>
                  </a:solidFill>
                </a:ln>
                <a:solidFill>
                  <a:srgbClr val="00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основывается: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11" name="Содержимое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>
              <a:buFont typeface="Arial" pitchFamily="34" charset="0"/>
              <a:buChar char="•"/>
            </a:pPr>
            <a:r>
              <a:rPr lang="ru-RU" sz="2000" dirty="0" smtClean="0"/>
              <a:t>на тесном сотрудничестве и партнерстве с семьями детей      дошкольного возраста;</a:t>
            </a:r>
          </a:p>
          <a:p>
            <a:pPr lvl="0" algn="just">
              <a:buFont typeface="Arial" pitchFamily="34" charset="0"/>
              <a:buChar char="•"/>
            </a:pPr>
            <a:r>
              <a:rPr lang="ru-RU" sz="2000" dirty="0" smtClean="0"/>
              <a:t>на совместном </a:t>
            </a:r>
            <a:r>
              <a:rPr lang="ru-RU" sz="2000" dirty="0" err="1" smtClean="0"/>
              <a:t>детско</a:t>
            </a:r>
            <a:r>
              <a:rPr lang="ru-RU" sz="2000" dirty="0" smtClean="0"/>
              <a:t>–родительском взаимодействии под   руководством педагогов;</a:t>
            </a:r>
          </a:p>
          <a:p>
            <a:pPr lvl="0" algn="just">
              <a:buFont typeface="Arial" pitchFamily="34" charset="0"/>
              <a:buChar char="•"/>
            </a:pPr>
            <a:r>
              <a:rPr lang="ru-RU" sz="2000" dirty="0" smtClean="0"/>
              <a:t>на добровольном участии родителей;</a:t>
            </a:r>
          </a:p>
          <a:p>
            <a:pPr lvl="0" algn="just">
              <a:buFont typeface="Arial" pitchFamily="34" charset="0"/>
              <a:buChar char="•"/>
            </a:pPr>
            <a:r>
              <a:rPr lang="ru-RU" sz="2000" dirty="0" smtClean="0"/>
              <a:t>на активной позиции родителей;</a:t>
            </a:r>
          </a:p>
          <a:p>
            <a:pPr lvl="0" algn="just">
              <a:buFont typeface="Arial" pitchFamily="34" charset="0"/>
              <a:buChar char="•"/>
            </a:pPr>
            <a:r>
              <a:rPr lang="ru-RU" sz="2000" dirty="0" smtClean="0"/>
              <a:t>на планомерности и последовательности проведения мероприятий.</a:t>
            </a:r>
          </a:p>
          <a:p>
            <a:endParaRPr lang="ru-RU" dirty="0"/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r>
              <a:rPr lang="ru-RU" dirty="0" smtClean="0">
                <a:ln>
                  <a:solidFill>
                    <a:srgbClr val="66FF33"/>
                  </a:solidFill>
                </a:ln>
                <a:solidFill>
                  <a:srgbClr val="00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Прогулка в лес.</a:t>
            </a:r>
            <a:endParaRPr lang="ru-RU" dirty="0">
              <a:ln>
                <a:solidFill>
                  <a:srgbClr val="66FF33"/>
                </a:solidFill>
              </a:ln>
              <a:solidFill>
                <a:srgbClr val="00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H:\игра 8 группа\фото лес\VK_Saved_Photo_ 63682720955035509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928802"/>
            <a:ext cx="4308952" cy="3929090"/>
          </a:xfrm>
          <a:prstGeom prst="rect">
            <a:avLst/>
          </a:prstGeom>
          <a:noFill/>
        </p:spPr>
      </p:pic>
      <p:pic>
        <p:nvPicPr>
          <p:cNvPr id="1027" name="Picture 3" descr="H:\игра 8 группа\фото лес\VK_Saved_Photo_ 636827499288189528.jpg"/>
          <p:cNvPicPr>
            <a:picLocks noChangeAspect="1" noChangeArrowheads="1"/>
          </p:cNvPicPr>
          <p:nvPr/>
        </p:nvPicPr>
        <p:blipFill>
          <a:blip r:embed="rId3" cstate="print"/>
          <a:srcRect r="4912"/>
          <a:stretch>
            <a:fillRect/>
          </a:stretch>
        </p:blipFill>
        <p:spPr bwMode="auto">
          <a:xfrm>
            <a:off x="4781483" y="1928802"/>
            <a:ext cx="4148235" cy="3786214"/>
          </a:xfrm>
          <a:prstGeom prst="rect">
            <a:avLst/>
          </a:prstGeom>
          <a:noFill/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n>
                  <a:solidFill>
                    <a:srgbClr val="66FF33"/>
                  </a:solidFill>
                </a:ln>
                <a:solidFill>
                  <a:srgbClr val="00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Прогулка - терренкур </a:t>
            </a:r>
            <a:br>
              <a:rPr lang="ru-RU" dirty="0" smtClean="0">
                <a:ln>
                  <a:solidFill>
                    <a:srgbClr val="66FF33"/>
                  </a:solidFill>
                </a:ln>
                <a:solidFill>
                  <a:srgbClr val="00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 smtClean="0">
                <a:ln>
                  <a:solidFill>
                    <a:srgbClr val="66FF33"/>
                  </a:solidFill>
                </a:ln>
                <a:solidFill>
                  <a:srgbClr val="00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«Маша и медведь».</a:t>
            </a:r>
            <a:endParaRPr lang="ru-RU" dirty="0">
              <a:ln>
                <a:solidFill>
                  <a:srgbClr val="66FF33"/>
                </a:solidFill>
              </a:ln>
              <a:solidFill>
                <a:srgbClr val="00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 descr="H:\игра 8 группа\P81120-10364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143116"/>
            <a:ext cx="4190998" cy="3429024"/>
          </a:xfrm>
          <a:prstGeom prst="rect">
            <a:avLst/>
          </a:prstGeom>
          <a:noFill/>
        </p:spPr>
      </p:pic>
      <p:pic>
        <p:nvPicPr>
          <p:cNvPr id="2051" name="Picture 3" descr="H:\игра 8 группа\P81120-10462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24375" y="2071678"/>
            <a:ext cx="4421125" cy="3315844"/>
          </a:xfrm>
          <a:prstGeom prst="rect">
            <a:avLst/>
          </a:prstGeom>
          <a:noFill/>
        </p:spPr>
      </p:pic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z="4000" smtClean="0">
                <a:ln>
                  <a:solidFill>
                    <a:srgbClr val="66FF33"/>
                  </a:solidFill>
                </a:ln>
                <a:solidFill>
                  <a:srgbClr val="00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Зимние каникулы.</a:t>
            </a:r>
            <a:endParaRPr lang="ru-RU" sz="4000" dirty="0">
              <a:ln>
                <a:solidFill>
                  <a:srgbClr val="66FF33"/>
                </a:solidFill>
              </a:ln>
              <a:solidFill>
                <a:srgbClr val="00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H:\игра 8 группа\фото каникул\LBVNRBuRLV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14422"/>
            <a:ext cx="2518172" cy="3357562"/>
          </a:xfrm>
          <a:prstGeom prst="rect">
            <a:avLst/>
          </a:prstGeom>
          <a:noFill/>
        </p:spPr>
      </p:pic>
      <p:pic>
        <p:nvPicPr>
          <p:cNvPr id="1027" name="Picture 3" descr="H:\игра 8 группа\фото каникул\0ZSijrTZj_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08" y="1643050"/>
            <a:ext cx="2424116" cy="3929066"/>
          </a:xfrm>
          <a:prstGeom prst="rect">
            <a:avLst/>
          </a:prstGeom>
          <a:noFill/>
        </p:spPr>
      </p:pic>
      <p:pic>
        <p:nvPicPr>
          <p:cNvPr id="1028" name="Picture 4" descr="H:\игра 8 группа\фото каникул\q4HEfLJTf-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00496" y="2357430"/>
            <a:ext cx="2857520" cy="3810027"/>
          </a:xfrm>
          <a:prstGeom prst="rect">
            <a:avLst/>
          </a:prstGeom>
          <a:noFill/>
        </p:spPr>
      </p:pic>
      <p:pic>
        <p:nvPicPr>
          <p:cNvPr id="1029" name="Picture 5" descr="H:\игра 8 группа\фото каникул\CceORS6ADH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15140" y="2786058"/>
            <a:ext cx="2428860" cy="4071942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z="4000" smtClean="0">
                <a:ln>
                  <a:solidFill>
                    <a:srgbClr val="66FF33"/>
                  </a:solidFill>
                </a:ln>
                <a:solidFill>
                  <a:srgbClr val="00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«Интерактивная </a:t>
            </a:r>
            <a:r>
              <a:rPr lang="ru-RU" sz="4000" dirty="0" smtClean="0">
                <a:ln>
                  <a:solidFill>
                    <a:srgbClr val="66FF33"/>
                  </a:solidFill>
                </a:ln>
                <a:solidFill>
                  <a:srgbClr val="00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карта зимних каникул в </a:t>
            </a:r>
            <a:r>
              <a:rPr lang="ru-RU" sz="4000" smtClean="0">
                <a:ln>
                  <a:solidFill>
                    <a:srgbClr val="66FF33"/>
                  </a:solidFill>
                </a:ln>
                <a:solidFill>
                  <a:srgbClr val="00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Пермском крае».</a:t>
            </a:r>
            <a:endParaRPr lang="ru-RU" sz="4000" dirty="0">
              <a:ln>
                <a:solidFill>
                  <a:srgbClr val="66FF33"/>
                </a:solidFill>
              </a:ln>
              <a:solidFill>
                <a:srgbClr val="00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2" name="Picture 2" descr="https://pp.userapi.com/c845120/v845120602/1e24f0/gzRdh1eSYVQ.jpg"/>
          <p:cNvPicPr>
            <a:picLocks noChangeAspect="1" noChangeArrowheads="1"/>
          </p:cNvPicPr>
          <p:nvPr/>
        </p:nvPicPr>
        <p:blipFill>
          <a:blip r:embed="rId2" cstate="print"/>
          <a:srcRect l="3010" r="42809" b="7134"/>
          <a:stretch>
            <a:fillRect/>
          </a:stretch>
        </p:blipFill>
        <p:spPr bwMode="auto">
          <a:xfrm>
            <a:off x="285720" y="1785926"/>
            <a:ext cx="3857620" cy="3719258"/>
          </a:xfrm>
          <a:prstGeom prst="rect">
            <a:avLst/>
          </a:prstGeom>
          <a:noFill/>
        </p:spPr>
      </p:pic>
      <p:pic>
        <p:nvPicPr>
          <p:cNvPr id="5124" name="Picture 4" descr="https://pp.userapi.com/c845120/v845120602/1e2521/dUpdfOi8j2k.jpg"/>
          <p:cNvPicPr>
            <a:picLocks noChangeAspect="1" noChangeArrowheads="1"/>
          </p:cNvPicPr>
          <p:nvPr/>
        </p:nvPicPr>
        <p:blipFill>
          <a:blip r:embed="rId3" cstate="print"/>
          <a:srcRect l="2909" r="20474" b="6897"/>
          <a:stretch>
            <a:fillRect/>
          </a:stretch>
        </p:blipFill>
        <p:spPr bwMode="auto">
          <a:xfrm>
            <a:off x="4500562" y="2143116"/>
            <a:ext cx="4389468" cy="3000396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z="4000" dirty="0" smtClean="0">
                <a:ln>
                  <a:solidFill>
                    <a:srgbClr val="66FF33"/>
                  </a:solidFill>
                </a:ln>
                <a:solidFill>
                  <a:srgbClr val="00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Викторина для родителей</a:t>
            </a:r>
            <a:br>
              <a:rPr lang="ru-RU" sz="4000" dirty="0" smtClean="0">
                <a:ln>
                  <a:solidFill>
                    <a:srgbClr val="66FF33"/>
                  </a:solidFill>
                </a:ln>
                <a:solidFill>
                  <a:srgbClr val="00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000" dirty="0" smtClean="0">
                <a:ln>
                  <a:solidFill>
                    <a:srgbClr val="66FF33"/>
                  </a:solidFill>
                </a:ln>
                <a:solidFill>
                  <a:srgbClr val="00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«Этнографический парк истории реки Чусовой».</a:t>
            </a:r>
            <a:endParaRPr lang="ru-RU" sz="4000" dirty="0">
              <a:ln>
                <a:solidFill>
                  <a:srgbClr val="66FF33"/>
                </a:solidFill>
              </a:ln>
              <a:solidFill>
                <a:srgbClr val="00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7" name="Picture 1" descr="H:\игра 8 группа\викторина\WP_20190128_15_06_35_Pr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928802"/>
            <a:ext cx="4953035" cy="2786082"/>
          </a:xfrm>
          <a:prstGeom prst="rect">
            <a:avLst/>
          </a:prstGeom>
          <a:noFill/>
        </p:spPr>
      </p:pic>
      <p:pic>
        <p:nvPicPr>
          <p:cNvPr id="4098" name="Picture 2" descr="H:\игра 8 группа\викторина\WP_20190128_15_09_24_Pr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7686" y="3857628"/>
            <a:ext cx="4572032" cy="2646966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z="4000" dirty="0" smtClean="0">
                <a:ln>
                  <a:solidFill>
                    <a:srgbClr val="66FF33"/>
                  </a:solidFill>
                </a:ln>
                <a:solidFill>
                  <a:srgbClr val="00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Строим </a:t>
            </a:r>
            <a:br>
              <a:rPr lang="ru-RU" sz="4000" dirty="0" smtClean="0">
                <a:ln>
                  <a:solidFill>
                    <a:srgbClr val="66FF33"/>
                  </a:solidFill>
                </a:ln>
                <a:solidFill>
                  <a:srgbClr val="00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000" dirty="0" smtClean="0">
                <a:ln>
                  <a:solidFill>
                    <a:srgbClr val="66FF33"/>
                  </a:solidFill>
                </a:ln>
                <a:solidFill>
                  <a:srgbClr val="00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«Центр семьи».</a:t>
            </a:r>
            <a:endParaRPr lang="ru-RU" sz="4000" dirty="0">
              <a:ln>
                <a:solidFill>
                  <a:srgbClr val="66FF33"/>
                </a:solidFill>
              </a:ln>
              <a:solidFill>
                <a:srgbClr val="00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8" name="Picture 2" descr="D:\Фото\фото телефон март 19\WP_20190223_11_13_19_Pr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643050"/>
            <a:ext cx="4318030" cy="2643206"/>
          </a:xfrm>
          <a:prstGeom prst="rect">
            <a:avLst/>
          </a:prstGeom>
          <a:noFill/>
        </p:spPr>
      </p:pic>
      <p:pic>
        <p:nvPicPr>
          <p:cNvPr id="4099" name="Picture 3" descr="D:\Фото\фото телефон март 19\WP_20190223_11_24_27_Pro.jpg"/>
          <p:cNvPicPr>
            <a:picLocks noChangeAspect="1" noChangeArrowheads="1"/>
          </p:cNvPicPr>
          <p:nvPr/>
        </p:nvPicPr>
        <p:blipFill>
          <a:blip r:embed="rId3" cstate="print"/>
          <a:srcRect r="9375"/>
          <a:stretch>
            <a:fillRect/>
          </a:stretch>
        </p:blipFill>
        <p:spPr bwMode="auto">
          <a:xfrm>
            <a:off x="4786314" y="1643050"/>
            <a:ext cx="4143404" cy="2571768"/>
          </a:xfrm>
          <a:prstGeom prst="rect">
            <a:avLst/>
          </a:prstGeom>
          <a:noFill/>
        </p:spPr>
      </p:pic>
      <p:pic>
        <p:nvPicPr>
          <p:cNvPr id="4100" name="Picture 4" descr="D:\Фото\фото телефон март 19\WP_20190223_11_24_41_Pr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4429132"/>
            <a:ext cx="3929090" cy="2210113"/>
          </a:xfrm>
          <a:prstGeom prst="rect">
            <a:avLst/>
          </a:prstGeom>
          <a:noFill/>
        </p:spPr>
      </p:pic>
      <p:pic>
        <p:nvPicPr>
          <p:cNvPr id="4101" name="Picture 5" descr="D:\Фото\фото телефон март 19\WP_20190223_11_47_16_Pro.jpg"/>
          <p:cNvPicPr>
            <a:picLocks noChangeAspect="1" noChangeArrowheads="1"/>
          </p:cNvPicPr>
          <p:nvPr/>
        </p:nvPicPr>
        <p:blipFill>
          <a:blip r:embed="rId5" cstate="print"/>
          <a:srcRect r="9523" b="9700"/>
          <a:stretch>
            <a:fillRect/>
          </a:stretch>
        </p:blipFill>
        <p:spPr bwMode="auto">
          <a:xfrm>
            <a:off x="4786314" y="4357694"/>
            <a:ext cx="4071966" cy="2286016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z="4000" dirty="0" smtClean="0">
                <a:ln>
                  <a:solidFill>
                    <a:srgbClr val="66FF33"/>
                  </a:solidFill>
                </a:ln>
                <a:solidFill>
                  <a:srgbClr val="00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Игра – викторина с родителями </a:t>
            </a:r>
            <a:br>
              <a:rPr lang="ru-RU" sz="4000" dirty="0" smtClean="0">
                <a:ln>
                  <a:solidFill>
                    <a:srgbClr val="66FF33"/>
                  </a:solidFill>
                </a:ln>
                <a:solidFill>
                  <a:srgbClr val="00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000" dirty="0" smtClean="0">
                <a:ln>
                  <a:solidFill>
                    <a:srgbClr val="66FF33"/>
                  </a:solidFill>
                </a:ln>
                <a:solidFill>
                  <a:srgbClr val="00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детьми «Родной Чусовой».</a:t>
            </a:r>
            <a:endParaRPr lang="ru-RU" sz="4000" dirty="0">
              <a:ln>
                <a:solidFill>
                  <a:srgbClr val="66FF33"/>
                </a:solidFill>
              </a:ln>
              <a:solidFill>
                <a:srgbClr val="00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 descr="D:\Катаева\фото\фото 2018-2019\Единый родительский день\Родительский день в ДОУ\P81120-09354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857364"/>
            <a:ext cx="4035670" cy="3596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D:\Катаева\фото\фото 2018-2019\Единый родительский день\Родительский день в ДОУ\P81120-093743.jpg"/>
          <p:cNvPicPr/>
          <p:nvPr/>
        </p:nvPicPr>
        <p:blipFill>
          <a:blip r:embed="rId3" cstate="print"/>
          <a:srcRect r="18730"/>
          <a:stretch>
            <a:fillRect/>
          </a:stretch>
        </p:blipFill>
        <p:spPr bwMode="auto">
          <a:xfrm>
            <a:off x="4572000" y="1857364"/>
            <a:ext cx="4286279" cy="364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z="4000" dirty="0" smtClean="0">
                <a:ln>
                  <a:solidFill>
                    <a:srgbClr val="66FF33"/>
                  </a:solidFill>
                </a:ln>
                <a:solidFill>
                  <a:srgbClr val="00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Открытое занятие с родителями</a:t>
            </a:r>
            <a:br>
              <a:rPr lang="ru-RU" sz="4000" dirty="0" smtClean="0">
                <a:ln>
                  <a:solidFill>
                    <a:srgbClr val="66FF33"/>
                  </a:solidFill>
                </a:ln>
                <a:solidFill>
                  <a:srgbClr val="00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000" dirty="0" smtClean="0">
                <a:ln>
                  <a:solidFill>
                    <a:srgbClr val="66FF33"/>
                  </a:solidFill>
                </a:ln>
                <a:solidFill>
                  <a:srgbClr val="00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«Наш любимый город Чусовой».</a:t>
            </a:r>
            <a:endParaRPr lang="ru-RU" sz="4000" dirty="0">
              <a:ln>
                <a:solidFill>
                  <a:srgbClr val="66FF33"/>
                </a:solidFill>
              </a:ln>
              <a:solidFill>
                <a:srgbClr val="00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b="37267"/>
          <a:stretch>
            <a:fillRect/>
          </a:stretch>
        </p:blipFill>
        <p:spPr bwMode="auto">
          <a:xfrm>
            <a:off x="214282" y="2214554"/>
            <a:ext cx="4286280" cy="3586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1643050"/>
            <a:ext cx="3748928" cy="50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z="4000" dirty="0" smtClean="0">
                <a:ln>
                  <a:solidFill>
                    <a:srgbClr val="66FF33"/>
                  </a:solidFill>
                </a:ln>
                <a:solidFill>
                  <a:srgbClr val="00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Мастер – класс </a:t>
            </a:r>
            <a:br>
              <a:rPr lang="ru-RU" sz="4000" dirty="0" smtClean="0">
                <a:ln>
                  <a:solidFill>
                    <a:srgbClr val="66FF33"/>
                  </a:solidFill>
                </a:ln>
                <a:solidFill>
                  <a:srgbClr val="00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000" dirty="0" smtClean="0">
                <a:ln>
                  <a:solidFill>
                    <a:srgbClr val="66FF33"/>
                  </a:solidFill>
                </a:ln>
                <a:solidFill>
                  <a:srgbClr val="00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«Играют дети – играем вместе».</a:t>
            </a:r>
            <a:endParaRPr lang="ru-RU" sz="4000" dirty="0">
              <a:ln>
                <a:solidFill>
                  <a:srgbClr val="66FF33"/>
                </a:solidFill>
              </a:ln>
              <a:solidFill>
                <a:srgbClr val="00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 descr="H:\игра 8 группа\собрание игра\WP_20190402_17_34_44_Pro.jpg"/>
          <p:cNvPicPr>
            <a:picLocks noChangeAspect="1" noChangeArrowheads="1"/>
          </p:cNvPicPr>
          <p:nvPr/>
        </p:nvPicPr>
        <p:blipFill>
          <a:blip r:embed="rId2" cstate="print"/>
          <a:srcRect l="8036"/>
          <a:stretch>
            <a:fillRect/>
          </a:stretch>
        </p:blipFill>
        <p:spPr bwMode="auto">
          <a:xfrm>
            <a:off x="214282" y="2071678"/>
            <a:ext cx="4905409" cy="3000396"/>
          </a:xfrm>
          <a:prstGeom prst="rect">
            <a:avLst/>
          </a:prstGeom>
          <a:noFill/>
        </p:spPr>
      </p:pic>
      <p:pic>
        <p:nvPicPr>
          <p:cNvPr id="3075" name="Picture 3" descr="H:\игра 8 группа\собрание игра\WP_20190402_17_43_23_Pro.jpg"/>
          <p:cNvPicPr>
            <a:picLocks noChangeAspect="1" noChangeArrowheads="1"/>
          </p:cNvPicPr>
          <p:nvPr/>
        </p:nvPicPr>
        <p:blipFill>
          <a:blip r:embed="rId3" cstate="print"/>
          <a:srcRect r="20313"/>
          <a:stretch>
            <a:fillRect/>
          </a:stretch>
        </p:blipFill>
        <p:spPr bwMode="auto">
          <a:xfrm>
            <a:off x="5214942" y="2071678"/>
            <a:ext cx="3643338" cy="2928958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miranimacii.ru/_ph/23/538852136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86512" y="1142984"/>
            <a:ext cx="952500" cy="952500"/>
          </a:xfrm>
          <a:prstGeom prst="rect">
            <a:avLst/>
          </a:prstGeom>
          <a:noFill/>
        </p:spPr>
      </p:pic>
      <p:pic>
        <p:nvPicPr>
          <p:cNvPr id="15364" name="Picture 4" descr="http://miranimacii.ru/_ph/23/538852136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68" y="4214818"/>
            <a:ext cx="952500" cy="952500"/>
          </a:xfrm>
          <a:prstGeom prst="rect">
            <a:avLst/>
          </a:prstGeom>
          <a:noFill/>
        </p:spPr>
      </p:pic>
      <p:pic>
        <p:nvPicPr>
          <p:cNvPr id="15366" name="Picture 6" descr="http://miranimacii.ru/_ph/23/538852136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7356" y="928670"/>
            <a:ext cx="952500" cy="952500"/>
          </a:xfrm>
          <a:prstGeom prst="rect">
            <a:avLst/>
          </a:prstGeom>
          <a:noFill/>
        </p:spPr>
      </p:pic>
      <p:pic>
        <p:nvPicPr>
          <p:cNvPr id="15368" name="Picture 8" descr="http://miranimacii.ru/_ph/23/412226713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8" y="4500570"/>
            <a:ext cx="1381125" cy="1504951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857224" y="2357430"/>
            <a:ext cx="7685887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1">
              <a:avLst/>
            </a:prstTxWarp>
            <a:spAutoFit/>
          </a:bodyPr>
          <a:lstStyle/>
          <a:p>
            <a:pPr algn="ctr"/>
            <a:r>
              <a:rPr lang="ru-RU" sz="5400" b="1" cap="none" spc="0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Спасибо за внимание!</a:t>
            </a:r>
            <a:endParaRPr lang="ru-RU" sz="5400" b="1" cap="none" spc="0" dirty="0">
              <a:ln w="18000">
                <a:solidFill>
                  <a:srgbClr val="FF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1392</TotalTime>
  <Words>408</Words>
  <Application>Microsoft Office PowerPoint</Application>
  <PresentationFormat>Экран (4:3)</PresentationFormat>
  <Paragraphs>33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FreesiaUPC</vt:lpstr>
      <vt:lpstr>Verdana</vt:lpstr>
      <vt:lpstr>Diseño predeterminado</vt:lpstr>
      <vt:lpstr>Презентация PowerPoint</vt:lpstr>
      <vt:lpstr>     Согласно позиции Л.С. Выготского – «социальный мир и окружающие взрослые являются органически необходимым условием его человеческого развития. Ребенок не может жить и развиваться вне общества, он изначально включен в общественные отношения, и чем младше ребенок, тем более социальным существом он является». Так роль общения с взрослым выдвигается на первый план. А самым важным для ребенка является общение с самыми близкими взрослыми - семьей.   </vt:lpstr>
      <vt:lpstr>   Сотрудничество с родителями в дошкольном образовательном учреждении (далее –ДОУ) – это процесс многоуровневый и сложный. Чтобы выйти на высокий уровень сотрудничества образовательного учреждения необходимо создать для этого необходимые условия. Одним из условий эффективного сотрудничества является активная жизненная позиция, как педагога, так и  родителей. Для её стимулирования воспитателем и специалистами ДОУ используются различные формы работы (туристические походы, образовательный терренкур (игры на территории детского сада), туристические викторины, квесты, интерактивные карты и т.д.)       Таким образом, возникла идея создания семейного клуба. </vt:lpstr>
      <vt:lpstr>Цель и задачи проекта:</vt:lpstr>
      <vt:lpstr>Сущность семейного клуба «Счастливая семья» основывается: </vt:lpstr>
      <vt:lpstr>Прогулка в лес.</vt:lpstr>
      <vt:lpstr>Прогулка - терренкур  «Маша и медведь».</vt:lpstr>
      <vt:lpstr>Зимние каникулы.</vt:lpstr>
      <vt:lpstr>«Интерактивная карта зимних каникул в Пермском крае».</vt:lpstr>
      <vt:lpstr>Викторина для родителей «Этнографический парк истории реки Чусовой».</vt:lpstr>
      <vt:lpstr>Строим  «Центр семьи».</vt:lpstr>
      <vt:lpstr>Игра – викторина с родителями  и детьми «Родной Чусовой».</vt:lpstr>
      <vt:lpstr>Открытое занятие с родителями «Наш любимый город Чусовой».</vt:lpstr>
      <vt:lpstr>Мастер – класс  «Играют дети – играем вместе».</vt:lpstr>
      <vt:lpstr>Презентация PowerPoint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Mariajose</dc:creator>
  <cp:lastModifiedBy>User</cp:lastModifiedBy>
  <cp:revision>162</cp:revision>
  <dcterms:created xsi:type="dcterms:W3CDTF">2010-05-23T14:28:12Z</dcterms:created>
  <dcterms:modified xsi:type="dcterms:W3CDTF">2022-05-10T13:09:56Z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93004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D5.0.3</vt:lpwstr>
  </property>
</Properties>
</file>